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74" r:id="rId3"/>
    <p:sldId id="275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2145589-73F0-4F45-B0AA-7AC19862382A}">
          <p14:sldIdLst>
            <p14:sldId id="257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77AC"/>
    <a:srgbClr val="2F5897"/>
    <a:srgbClr val="FD5003"/>
    <a:srgbClr val="C46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2750" autoAdjust="0"/>
  </p:normalViewPr>
  <p:slideViewPr>
    <p:cSldViewPr snapToGrid="0">
      <p:cViewPr>
        <p:scale>
          <a:sx n="95" d="100"/>
          <a:sy n="95" d="100"/>
        </p:scale>
        <p:origin x="906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3C6B2-935B-4E89-B8EE-CD530B8F445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2BD58-7EC2-4AC2-BEA1-3C1A620B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0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2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43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7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96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4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45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76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62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95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4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79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C29B-01F6-4AD4-92F5-7DE401B75AAA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5CA6A-6463-499E-99B8-22ED24BF5B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71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-2117" y="-18569"/>
            <a:ext cx="12194117" cy="10235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000">
                <a:schemeClr val="accent1">
                  <a:tint val="44500"/>
                  <a:satMod val="160000"/>
                </a:schemeClr>
              </a:gs>
              <a:gs pos="49000">
                <a:schemeClr val="bg1"/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50274" y="1930658"/>
            <a:ext cx="3408045" cy="2944668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403455" y="4150862"/>
            <a:ext cx="125730" cy="167907"/>
          </a:xfrm>
          <a:prstGeom prst="rect">
            <a:avLst/>
          </a:prstGeom>
          <a:pattFill prst="wdDnDiag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9230" y="1167669"/>
            <a:ext cx="11074400" cy="2540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08250" y="1435704"/>
            <a:ext cx="145979" cy="2861975"/>
          </a:xfrm>
          <a:prstGeom prst="rect">
            <a:avLst/>
          </a:prstGeom>
          <a:pattFill prst="wdDnDiag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9542423" y="2286275"/>
            <a:ext cx="2609993" cy="2233434"/>
            <a:chOff x="8783477" y="3815286"/>
            <a:chExt cx="2491647" cy="2471555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0367663" y="3815286"/>
              <a:ext cx="261753" cy="52162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161399" y="4655710"/>
              <a:ext cx="1735805" cy="163113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8783477" y="3815286"/>
              <a:ext cx="2491647" cy="850230"/>
            </a:xfrm>
            <a:prstGeom prst="triangle">
              <a:avLst>
                <a:gd name="adj" fmla="val 51384"/>
              </a:avLst>
            </a:prstGeom>
            <a:solidFill>
              <a:srgbClr val="C46A60"/>
            </a:solidFill>
            <a:ln>
              <a:solidFill>
                <a:srgbClr val="C46A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671998" y="5014975"/>
              <a:ext cx="730027" cy="8039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9991293" y="5027282"/>
              <a:ext cx="45719" cy="791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026478" y="5429269"/>
              <a:ext cx="361830" cy="48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8516583" y="1357719"/>
            <a:ext cx="117083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Точка врезки</a:t>
            </a:r>
            <a:endParaRPr lang="ru-RU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7726600" y="1316231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893969" y="1316231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0847420" y="1307522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Умножение 30"/>
          <p:cNvSpPr/>
          <p:nvPr/>
        </p:nvSpPr>
        <p:spPr>
          <a:xfrm>
            <a:off x="8125931" y="1147908"/>
            <a:ext cx="525670" cy="522514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05744" y="1153633"/>
            <a:ext cx="392517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Уличная 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газораспределительная сеть проложена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Газификация индивидуального жилого домовладения с расходом газа до 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/ч.</a:t>
                </a:r>
              </a:p>
              <a:p>
                <a:pPr algn="ctr"/>
                <a:r>
                  <a:rPr lang="ru-RU" sz="2000" dirty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ЗАО «Радугаэнерго»</a:t>
                </a:r>
                <a:endParaRPr lang="ru-RU" sz="2000" dirty="0" smtClean="0">
                  <a:ln w="0"/>
                  <a:solidFill>
                    <a:srgbClr val="2F5897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893" t="-5128" r="-893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ямоугольник 50"/>
          <p:cNvSpPr/>
          <p:nvPr/>
        </p:nvSpPr>
        <p:spPr>
          <a:xfrm>
            <a:off x="569320" y="1423046"/>
            <a:ext cx="348307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Пример 1</a:t>
            </a:r>
            <a:r>
              <a:rPr lang="ru-RU" sz="1600" b="1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Городской населенный пункт</a:t>
            </a: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Уличная сеть газораспределения проложена</a:t>
            </a: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Проектное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рабочее давление  </a:t>
            </a:r>
            <a:r>
              <a:rPr 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&lt; 0,3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МПа</a:t>
            </a: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Расстояние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от газоиспользующего оборудования до сети газораспределения ГРО не более 200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endParaRPr lang="ru-RU" sz="1600" dirty="0">
              <a:ln w="6600">
                <a:solidFill>
                  <a:srgbClr val="FF0000"/>
                </a:solidFill>
                <a:prstDash val="solid"/>
              </a:ln>
              <a:solidFill>
                <a:srgbClr val="FF99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236364" y="4953944"/>
            <a:ext cx="234407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2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Граница земельного участка</a:t>
            </a:r>
            <a:endParaRPr lang="ru-RU" sz="1400" dirty="0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2142253" y="1313112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1056832" y="1320789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0" y="31434"/>
            <a:ext cx="9969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480590" y="4139"/>
            <a:ext cx="972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963A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Департамент цен и тарифов администрации Владимирской области</a:t>
            </a:r>
            <a:endParaRPr lang="ru-RU" sz="2000" b="1" dirty="0">
              <a:solidFill>
                <a:srgbClr val="3963A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 rot="5400000">
            <a:off x="9209982" y="3707238"/>
            <a:ext cx="89687" cy="1047341"/>
          </a:xfrm>
          <a:prstGeom prst="rect">
            <a:avLst/>
          </a:prstGeom>
          <a:pattFill prst="wdDnDiag">
            <a:fgClr>
              <a:srgbClr val="3577A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326871" y="3645278"/>
            <a:ext cx="1818987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Стальной</a:t>
            </a:r>
          </a:p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надземный газопровод         </a:t>
            </a:r>
          </a:p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 32 мм</a:t>
            </a:r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 rot="16200000">
            <a:off x="7213261" y="2419860"/>
            <a:ext cx="1913628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200" b="1" dirty="0" smtClean="0">
                <a:ln w="0"/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Газопровод ввод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71425"/>
              </p:ext>
            </p:extLst>
          </p:nvPr>
        </p:nvGraphicFramePr>
        <p:xfrm>
          <a:off x="328045" y="4181130"/>
          <a:ext cx="7703530" cy="8791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3304"/>
                <a:gridCol w="5259401"/>
                <a:gridCol w="470732"/>
                <a:gridCol w="1510093"/>
              </a:tblGrid>
              <a:tr h="207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стоимость, руб. с НДС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7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Строительство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газопровода-ввода до границ земельного участка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32 570,00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2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Прокладка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стального надземного газопровода диаметром 32 мм в границах земельного участка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1 200,99*10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12 009,90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194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44 579,90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569320" y="2704575"/>
            <a:ext cx="7023439" cy="981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>
                <a:ln w="0"/>
                <a:solidFill>
                  <a:srgbClr val="4472C4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b="1" u="sng" dirty="0" smtClean="0">
                <a:ln w="0"/>
                <a:solidFill>
                  <a:srgbClr val="4472C4"/>
                </a:solidFill>
                <a:latin typeface="Times New Roman" pitchFamily="18" charset="0"/>
                <a:cs typeface="Times New Roman" pitchFamily="18" charset="0"/>
              </a:rPr>
              <a:t>ребуется строительство: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до границы земельного участка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газопровода-ввода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 границах земельного участка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10 метров сетей газопотребления стального надземного газопровода диаметром 32 мм до отключающего устройства на фасаде здания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3051" y="3645278"/>
            <a:ext cx="9275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Расчет: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032622" y="4274652"/>
            <a:ext cx="4074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м</a:t>
            </a:r>
            <a:endParaRPr lang="ru-RU" sz="900" b="1" dirty="0">
              <a:ln w="0"/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Блок-схема: сопоставление 68"/>
          <p:cNvSpPr/>
          <p:nvPr/>
        </p:nvSpPr>
        <p:spPr>
          <a:xfrm rot="5400000">
            <a:off x="8607343" y="5515957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Блок-схема: сопоставление 70"/>
          <p:cNvSpPr/>
          <p:nvPr/>
        </p:nvSpPr>
        <p:spPr>
          <a:xfrm rot="5400000">
            <a:off x="9801777" y="4144335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Блок-схема: сопоставление 71"/>
          <p:cNvSpPr/>
          <p:nvPr/>
        </p:nvSpPr>
        <p:spPr>
          <a:xfrm rot="5400000">
            <a:off x="8585294" y="4148669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146141" y="5485728"/>
            <a:ext cx="2661466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отключающее устройство</a:t>
            </a:r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2136" y="5185996"/>
            <a:ext cx="796793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Для объектов индивидуального жилищного строительства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РАЗРАБОТКА ПРОЕКТНОЙ ДОКУМЕНТАЦИИ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устройство систем газоснабжения, проектируемых в границах земельного участка,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300" b="1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ЯВЛЯЕТСЯ ОБЯЗАТЕЛЬНОЙ</a:t>
            </a:r>
            <a:r>
              <a:rPr lang="ru-RU" sz="1300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300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возможна 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300" b="1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ВОЛЕИЗЪЯВЛЕНИЮ ЗАЯВИТЕЛЯ.</a:t>
            </a:r>
          </a:p>
        </p:txBody>
      </p:sp>
    </p:spTree>
    <p:extLst>
      <p:ext uri="{BB962C8B-B14F-4D97-AF65-F5344CB8AC3E}">
        <p14:creationId xmlns:p14="http://schemas.microsoft.com/office/powerpoint/2010/main" val="15671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Блок-схема: сопоставление 71"/>
          <p:cNvSpPr/>
          <p:nvPr/>
        </p:nvSpPr>
        <p:spPr>
          <a:xfrm rot="5400000">
            <a:off x="8486117" y="4159365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46142" y="1766594"/>
            <a:ext cx="3812178" cy="320136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-2117" y="-18569"/>
            <a:ext cx="12194117" cy="10235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000">
                <a:schemeClr val="accent1">
                  <a:tint val="44500"/>
                  <a:satMod val="160000"/>
                </a:schemeClr>
              </a:gs>
              <a:gs pos="49000">
                <a:schemeClr val="bg1"/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262249" y="1259798"/>
            <a:ext cx="193823" cy="40461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9542423" y="2286275"/>
            <a:ext cx="2609993" cy="2233434"/>
            <a:chOff x="8783477" y="3815286"/>
            <a:chExt cx="2491647" cy="2471555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0367663" y="3815286"/>
              <a:ext cx="261753" cy="52162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161399" y="4655710"/>
              <a:ext cx="1735805" cy="163113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8783477" y="3815286"/>
              <a:ext cx="2491647" cy="850230"/>
            </a:xfrm>
            <a:prstGeom prst="triangle">
              <a:avLst>
                <a:gd name="adj" fmla="val 51384"/>
              </a:avLst>
            </a:prstGeom>
            <a:solidFill>
              <a:srgbClr val="C46A60"/>
            </a:solidFill>
            <a:ln>
              <a:solidFill>
                <a:srgbClr val="C46A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671998" y="5014975"/>
              <a:ext cx="730027" cy="8039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9991293" y="5027282"/>
              <a:ext cx="45719" cy="791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026478" y="5429269"/>
              <a:ext cx="361830" cy="48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6742119" y="3685274"/>
            <a:ext cx="117083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Точка врезки</a:t>
            </a:r>
            <a:endParaRPr lang="ru-RU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Умножение 30"/>
          <p:cNvSpPr/>
          <p:nvPr/>
        </p:nvSpPr>
        <p:spPr>
          <a:xfrm>
            <a:off x="8166131" y="4076906"/>
            <a:ext cx="363961" cy="330988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Газификация индивидуального жилого домовладения с расходом газа до 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/ч.</a:t>
                </a:r>
              </a:p>
              <a:p>
                <a:pPr algn="ctr"/>
                <a:r>
                  <a:rPr lang="ru-RU" sz="2000" dirty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ЗАО «Радугаэнерго»</a:t>
                </a:r>
                <a:endParaRPr lang="ru-RU" sz="2000" dirty="0" smtClean="0">
                  <a:ln w="0"/>
                  <a:solidFill>
                    <a:srgbClr val="2F5897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893" t="-5128" r="-893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ямоугольник 50"/>
          <p:cNvSpPr/>
          <p:nvPr/>
        </p:nvSpPr>
        <p:spPr>
          <a:xfrm>
            <a:off x="569319" y="1423046"/>
            <a:ext cx="6275481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Сеть газораспределения (с давлением не более 0,3 МПа) диаметром 63 мм из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стали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построена и проходит в границах земельного участка (при условии наличия в точке врезки газопровода (согласно техническим условиям) низкого или среднего давления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236364" y="4953944"/>
            <a:ext cx="234407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2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Граница земельного участка</a:t>
            </a:r>
            <a:endParaRPr lang="ru-RU" sz="1400" dirty="0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0" y="31434"/>
            <a:ext cx="9969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480590" y="4139"/>
            <a:ext cx="972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963A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Департамент цен и тарифов администрации Владимирской области</a:t>
            </a:r>
            <a:endParaRPr lang="ru-RU" sz="2000" b="1" dirty="0">
              <a:solidFill>
                <a:srgbClr val="3963A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326871" y="3645278"/>
            <a:ext cx="1818987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Стальной</a:t>
            </a:r>
          </a:p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Надземный </a:t>
            </a:r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газопровод         </a:t>
            </a:r>
          </a:p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 32 мм</a:t>
            </a:r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 rot="16200000">
            <a:off x="6596442" y="2842423"/>
            <a:ext cx="351128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900" b="1" dirty="0" smtClean="0">
                <a:ln w="0"/>
                <a:latin typeface="Times New Roman" pitchFamily="18" charset="0"/>
                <a:cs typeface="Times New Roman" pitchFamily="18" charset="0"/>
              </a:rPr>
              <a:t>Сеть        газораспределения с давлением до 0,3 МПа, </a:t>
            </a:r>
            <a:r>
              <a:rPr lang="ru-RU" sz="900" b="1" dirty="0">
                <a:ln w="0"/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 </a:t>
            </a:r>
            <a:r>
              <a:rPr lang="ru-RU" sz="900" b="1" dirty="0" smtClean="0">
                <a:ln w="0"/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63 мм</a:t>
            </a:r>
            <a:endParaRPr lang="ru-RU" sz="1000" b="1" dirty="0" smtClean="0">
              <a:ln w="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9320" y="2704575"/>
            <a:ext cx="7023439" cy="94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 smtClean="0">
                <a:ln w="0"/>
                <a:solidFill>
                  <a:srgbClr val="4472C4"/>
                </a:solidFill>
                <a:latin typeface="Times New Roman" pitchFamily="18" charset="0"/>
                <a:cs typeface="Times New Roman" pitchFamily="18" charset="0"/>
              </a:rPr>
              <a:t>Требуется: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Обеспечить врезку в существующую сеть газораспределения, проходящую в границах земельного участка,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и проложить 10 метров сетей газопотребления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надземного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стального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газопровода диаметром 32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мм до отключающего устройства на фасаде здания.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3051" y="3645278"/>
            <a:ext cx="9275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Расчет: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032622" y="4683803"/>
            <a:ext cx="4074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м</a:t>
            </a:r>
            <a:endParaRPr lang="ru-RU" sz="900" b="1" dirty="0">
              <a:ln w="0"/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Блок-схема: сопоставление 68"/>
          <p:cNvSpPr/>
          <p:nvPr/>
        </p:nvSpPr>
        <p:spPr>
          <a:xfrm rot="5400000">
            <a:off x="8607343" y="5515957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146141" y="5485728"/>
            <a:ext cx="2661466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отключающее устройство</a:t>
            </a:r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5400000">
            <a:off x="9166335" y="3666899"/>
            <a:ext cx="86639" cy="1137682"/>
          </a:xfrm>
          <a:prstGeom prst="rect">
            <a:avLst/>
          </a:prstGeom>
          <a:pattFill prst="wdDnDiag">
            <a:fgClr>
              <a:srgbClr val="3577A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8604753" y="4535472"/>
            <a:ext cx="128921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43868"/>
              </p:ext>
            </p:extLst>
          </p:nvPr>
        </p:nvGraphicFramePr>
        <p:xfrm>
          <a:off x="328045" y="4181130"/>
          <a:ext cx="7703530" cy="10300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3304"/>
                <a:gridCol w="5259401"/>
                <a:gridCol w="470732"/>
                <a:gridCol w="1510093"/>
              </a:tblGrid>
              <a:tr h="207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стоимость, руб. с НДС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7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Врезка в сеть газораспределения, проходящую в границах земельного участка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321,57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46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Прокладка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стального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надземного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газопровода диаметром 32 мм в границах земельного участка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1 200,99*10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009,90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0819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15 331,47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7886409" y="3993051"/>
            <a:ext cx="327288" cy="1745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44800" y="3983832"/>
            <a:ext cx="1041609" cy="92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78202" y="5410811"/>
            <a:ext cx="796793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Для объектов индивидуального жилищного строительства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РАЗРАБОТКА ПРОЕКТНОЙ ДОКУМЕНТАЦИИ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на устройство систем газоснабжения, проектируемых в границах земельного участка,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НЕ ЯВЛЯЕТСЯ ОБЯЗАТЕЛЬНОЙ</a:t>
            </a:r>
            <a:r>
              <a:rPr lang="ru-RU" sz="1300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 и возможна только </a:t>
            </a:r>
            <a:r>
              <a:rPr lang="ru-RU" sz="1300" b="1" dirty="0">
                <a:ln w="10160">
                  <a:noFill/>
                  <a:prstDash val="solid"/>
                </a:ln>
                <a:latin typeface="Times New Roman" pitchFamily="18" charset="0"/>
                <a:cs typeface="Times New Roman" pitchFamily="18" charset="0"/>
              </a:rPr>
              <a:t>ПО ВОЛЕИЗЪЯВЛЕНИЮ ЗАЯВИТЕЛЯ.</a:t>
            </a:r>
          </a:p>
        </p:txBody>
      </p:sp>
      <p:sp>
        <p:nvSpPr>
          <p:cNvPr id="71" name="Блок-схема: сопоставление 70"/>
          <p:cNvSpPr/>
          <p:nvPr/>
        </p:nvSpPr>
        <p:spPr>
          <a:xfrm rot="5400000">
            <a:off x="9792122" y="4142087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84616" y="1766594"/>
            <a:ext cx="3473703" cy="320136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-2117" y="-18569"/>
            <a:ext cx="12194117" cy="10235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000">
                <a:schemeClr val="accent1">
                  <a:tint val="44500"/>
                  <a:satMod val="160000"/>
                </a:schemeClr>
              </a:gs>
              <a:gs pos="49000">
                <a:schemeClr val="bg1"/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9230" y="1167669"/>
            <a:ext cx="11074400" cy="2540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94049" y="1394956"/>
            <a:ext cx="160992" cy="29200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9542423" y="2286275"/>
            <a:ext cx="2609993" cy="2233434"/>
            <a:chOff x="8783477" y="3815286"/>
            <a:chExt cx="2491647" cy="2471555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0367663" y="3815286"/>
              <a:ext cx="261753" cy="52162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161399" y="4655710"/>
              <a:ext cx="1735805" cy="163113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8783477" y="3815286"/>
              <a:ext cx="2491647" cy="850230"/>
            </a:xfrm>
            <a:prstGeom prst="triangle">
              <a:avLst>
                <a:gd name="adj" fmla="val 51384"/>
              </a:avLst>
            </a:prstGeom>
            <a:solidFill>
              <a:srgbClr val="C46A60"/>
            </a:solidFill>
            <a:ln>
              <a:solidFill>
                <a:srgbClr val="C46A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671998" y="5014975"/>
              <a:ext cx="730027" cy="8039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9991293" y="5027282"/>
              <a:ext cx="45719" cy="791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026478" y="5429269"/>
              <a:ext cx="361830" cy="48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9105738" y="1427418"/>
            <a:ext cx="127692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Точка врезки</a:t>
            </a:r>
            <a:endParaRPr lang="ru-RU" sz="1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7412759" y="1307522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893969" y="1316231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0847420" y="1307522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Умножение 30"/>
          <p:cNvSpPr/>
          <p:nvPr/>
        </p:nvSpPr>
        <p:spPr>
          <a:xfrm>
            <a:off x="7890095" y="1151567"/>
            <a:ext cx="517728" cy="486777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05744" y="1153633"/>
            <a:ext cx="392517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Уличная </a:t>
            </a:r>
            <a:r>
              <a:rPr lang="ru-RU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газораспределительная сеть проложена</a:t>
            </a:r>
            <a:endParaRPr lang="ru-RU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Газификация индивидуального жилого домовладения с расходом газа до 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000" b="0" i="1" cap="none" spc="0" smtClean="0">
                            <a:ln w="0"/>
                            <a:solidFill>
                              <a:srgbClr val="2F5897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b="0" cap="none" spc="0" dirty="0" smtClean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/ч.</a:t>
                </a:r>
              </a:p>
              <a:p>
                <a:pPr algn="ctr"/>
                <a:r>
                  <a:rPr lang="ru-RU" sz="2000" dirty="0">
                    <a:ln w="0"/>
                    <a:solidFill>
                      <a:srgbClr val="2F589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ЗАО «Радугаэнерго»</a:t>
                </a:r>
                <a:endParaRPr lang="ru-RU" sz="2000" dirty="0" smtClean="0">
                  <a:ln w="0"/>
                  <a:solidFill>
                    <a:srgbClr val="2F5897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547" y="459783"/>
                <a:ext cx="8872109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893" t="-5128" r="-893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ямоугольник 50"/>
          <p:cNvSpPr/>
          <p:nvPr/>
        </p:nvSpPr>
        <p:spPr>
          <a:xfrm>
            <a:off x="569319" y="1423046"/>
            <a:ext cx="627548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◦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Уличная сеть газораспределения, газопровод-ввод до границы земельного участка и сети газопотребления в границах земельного участка заявителя построены.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9236364" y="4953944"/>
            <a:ext cx="234407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2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Граница земельного участка</a:t>
            </a:r>
            <a:endParaRPr lang="ru-RU" sz="1400" dirty="0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2142253" y="1313112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1056832" y="1320789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0" y="31434"/>
            <a:ext cx="9969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480590" y="4139"/>
            <a:ext cx="972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963A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Департамент цен и тарифов администрации Владимирской области</a:t>
            </a:r>
            <a:endParaRPr lang="ru-RU" sz="2000" b="1" dirty="0">
              <a:solidFill>
                <a:srgbClr val="3963A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480533" y="3829900"/>
            <a:ext cx="1443594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Сеть газопотребления </a:t>
            </a:r>
            <a:r>
              <a:rPr lang="ru-RU" sz="900" b="1" dirty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</a:t>
            </a:r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dirty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мм</a:t>
            </a:r>
          </a:p>
          <a:p>
            <a:pPr algn="ctr"/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9320" y="2704575"/>
            <a:ext cx="7023439" cy="909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 smtClean="0">
                <a:ln w="0"/>
                <a:solidFill>
                  <a:srgbClr val="4472C4"/>
                </a:solidFill>
                <a:latin typeface="Times New Roman" pitchFamily="18" charset="0"/>
                <a:cs typeface="Times New Roman" pitchFamily="18" charset="0"/>
              </a:rPr>
              <a:t>Требуется: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в границах земельного участка -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фактическое резьбовое присоединение внешней и внутренней сети газопотребления в границах земельного участка и обеспечить первичный пуск газа в установленное газоиспользующее оборудование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заявителя.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3051" y="3645278"/>
            <a:ext cx="9275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ln w="0"/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Расчет: </a:t>
            </a:r>
            <a:endParaRPr lang="ru-RU" sz="1600" b="1" u="sng" dirty="0">
              <a:ln w="0"/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Блок-схема: сопоставление 68"/>
          <p:cNvSpPr/>
          <p:nvPr/>
        </p:nvSpPr>
        <p:spPr>
          <a:xfrm rot="5400000">
            <a:off x="8607343" y="5515957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Блок-схема: сопоставление 70"/>
          <p:cNvSpPr/>
          <p:nvPr/>
        </p:nvSpPr>
        <p:spPr>
          <a:xfrm rot="5400000">
            <a:off x="9737599" y="4154474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Блок-схема: сопоставление 71"/>
          <p:cNvSpPr/>
          <p:nvPr/>
        </p:nvSpPr>
        <p:spPr>
          <a:xfrm rot="5400000">
            <a:off x="8443105" y="4167946"/>
            <a:ext cx="123812" cy="170374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146141" y="5485728"/>
            <a:ext cx="2661466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" b="1" dirty="0" smtClean="0">
                <a:ln w="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отключающее устройство</a:t>
            </a:r>
            <a:endParaRPr lang="ru-RU" sz="900" dirty="0">
              <a:ln w="66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5400000">
            <a:off x="9105542" y="3687700"/>
            <a:ext cx="105246" cy="1112305"/>
          </a:xfrm>
          <a:prstGeom prst="rect">
            <a:avLst/>
          </a:prstGeom>
          <a:solidFill>
            <a:srgbClr val="357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967773"/>
              </p:ext>
            </p:extLst>
          </p:nvPr>
        </p:nvGraphicFramePr>
        <p:xfrm>
          <a:off x="328045" y="4181130"/>
          <a:ext cx="7703530" cy="990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3304"/>
                <a:gridCol w="4606274"/>
                <a:gridCol w="1123859"/>
                <a:gridCol w="1510093"/>
              </a:tblGrid>
              <a:tr h="207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стоимость, руб. с НДС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39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Фактическое соединение внешней газовой сети диаметром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32 мм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внутренней сети газопотребления и первичный пуск газа в газоиспользующее оборудование индивидуального жилого дома.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присоединение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1 216,88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840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работ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НДС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1 216,88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 rot="5400000">
            <a:off x="9868390" y="4216802"/>
            <a:ext cx="94090" cy="45719"/>
          </a:xfrm>
          <a:prstGeom prst="rect">
            <a:avLst/>
          </a:prstGeom>
          <a:pattFill prst="ltUpDiag">
            <a:fgClr>
              <a:srgbClr val="3577AC"/>
            </a:fgClr>
            <a:bgClr>
              <a:schemeClr val="bg1"/>
            </a:bgClr>
          </a:pattFill>
          <a:ln w="31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25612" y="4443089"/>
            <a:ext cx="1645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 smtClean="0">
                <a:ln w="0"/>
                <a:latin typeface="Times New Roman" pitchFamily="18" charset="0"/>
                <a:cs typeface="Times New Roman" pitchFamily="18" charset="0"/>
              </a:rPr>
              <a:t>Соединение </a:t>
            </a:r>
            <a:r>
              <a:rPr lang="ru-RU" sz="900" b="1" dirty="0">
                <a:ln w="0"/>
                <a:latin typeface="Times New Roman" pitchFamily="18" charset="0"/>
                <a:cs typeface="Times New Roman" pitchFamily="18" charset="0"/>
              </a:rPr>
              <a:t>внешней и внутренней сети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9744198" y="4308533"/>
            <a:ext cx="178913" cy="183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8628435" y="4491971"/>
            <a:ext cx="111576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 rot="16200000">
            <a:off x="7764607" y="3159146"/>
            <a:ext cx="117814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000" b="1" dirty="0" smtClean="0">
                <a:ln w="0"/>
                <a:latin typeface="Times New Roman" pitchFamily="18" charset="0"/>
                <a:cs typeface="Times New Roman" pitchFamily="18" charset="0"/>
              </a:rPr>
              <a:t>Газопровод-ввод</a:t>
            </a:r>
          </a:p>
        </p:txBody>
      </p:sp>
      <p:sp>
        <p:nvSpPr>
          <p:cNvPr id="40" name="Прямоугольник 39"/>
          <p:cNvSpPr/>
          <p:nvPr/>
        </p:nvSpPr>
        <p:spPr>
          <a:xfrm rot="5400000">
            <a:off x="8176440" y="4082654"/>
            <a:ext cx="160992" cy="325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2133</TotalTime>
  <Words>542</Words>
  <Application>Microsoft Office PowerPoint</Application>
  <PresentationFormat>Широкоэкранный</PresentationFormat>
  <Paragraphs>92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Жуков</dc:creator>
  <cp:lastModifiedBy>Жуков Сергей Александрович</cp:lastModifiedBy>
  <cp:revision>151</cp:revision>
  <cp:lastPrinted>2018-07-30T12:53:42Z</cp:lastPrinted>
  <dcterms:created xsi:type="dcterms:W3CDTF">2017-10-28T16:38:35Z</dcterms:created>
  <dcterms:modified xsi:type="dcterms:W3CDTF">2018-09-04T15:16:42Z</dcterms:modified>
</cp:coreProperties>
</file>